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3" r:id="rId15"/>
    <p:sldId id="271" r:id="rId16"/>
    <p:sldId id="269" r:id="rId17"/>
    <p:sldId id="276" r:id="rId18"/>
    <p:sldId id="273" r:id="rId19"/>
    <p:sldId id="272" r:id="rId20"/>
    <p:sldId id="274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1E84-58CC-4864-AD51-CBEC7580A856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D38C7-52F3-448A-ADEB-ABA41BCF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Minimized BIC and AIC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D38C7-52F3-448A-ADEB-ABA41BCFA0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9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2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4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2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4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2012589-6A94-44AE-B56B-4F6D6827FF00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DBD8EA5-756E-44BE-8129-504B82E86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8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Shading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Justin 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359" y="609092"/>
            <a:ext cx="5431282" cy="1029208"/>
          </a:xfrm>
        </p:spPr>
        <p:txBody>
          <a:bodyPr>
            <a:normAutofit/>
          </a:bodyPr>
          <a:lstStyle/>
          <a:p>
            <a:r>
              <a:rPr lang="en-US" dirty="0" smtClean="0"/>
              <a:t>Parameter estimates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5" y="2008187"/>
            <a:ext cx="10845529" cy="30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936" y="456692"/>
            <a:ext cx="7729728" cy="1188720"/>
          </a:xfrm>
        </p:spPr>
        <p:txBody>
          <a:bodyPr/>
          <a:lstStyle/>
          <a:p>
            <a:r>
              <a:rPr lang="en-US" dirty="0" smtClean="0"/>
              <a:t>Goodness of fit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8900" y="2482850"/>
            <a:ext cx="2992438" cy="34861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88" y="2923171"/>
            <a:ext cx="4634611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35" y="2482850"/>
            <a:ext cx="3809556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881309" y="2094154"/>
            <a:ext cx="280378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smtClean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 by Predicted Plot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6479" y="2482850"/>
            <a:ext cx="302082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Residual by Predicted Plot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8896" y="2080237"/>
            <a:ext cx="1503040" cy="373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 smtClean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 Plot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7800" y="4826000"/>
            <a:ext cx="3409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 = .999995</a:t>
            </a:r>
          </a:p>
          <a:p>
            <a:r>
              <a:rPr lang="en-US" dirty="0" smtClean="0"/>
              <a:t>R-Squared Adjusted = </a:t>
            </a:r>
            <a:r>
              <a:rPr lang="en-US" dirty="0" smtClean="0"/>
              <a:t>.999995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536" y="228600"/>
            <a:ext cx="7729728" cy="832612"/>
          </a:xfrm>
        </p:spPr>
        <p:txBody>
          <a:bodyPr/>
          <a:lstStyle/>
          <a:p>
            <a:r>
              <a:rPr lang="en-US" dirty="0" smtClean="0"/>
              <a:t>Optimization profiler</a:t>
            </a:r>
            <a:endParaRPr lang="en-US" dirty="0"/>
          </a:p>
        </p:txBody>
      </p:sp>
      <p:pic>
        <p:nvPicPr>
          <p:cNvPr id="4" name="Shading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674" y="1165224"/>
            <a:ext cx="11363326" cy="4912376"/>
          </a:xfrm>
        </p:spPr>
      </p:pic>
    </p:spTree>
    <p:extLst>
      <p:ext uri="{BB962C8B-B14F-4D97-AF65-F5344CB8AC3E}">
        <p14:creationId xmlns:p14="http://schemas.microsoft.com/office/powerpoint/2010/main" val="8118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7113" y="316992"/>
            <a:ext cx="6421679" cy="6736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cells in series and parallel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08" y="1154245"/>
            <a:ext cx="7175091" cy="5558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" y="2873665"/>
            <a:ext cx="381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Uniform Shading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Max Power = 6.3 (W)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8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5480" y="152400"/>
            <a:ext cx="7544849" cy="606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Partial shading of individual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48" y="863600"/>
            <a:ext cx="7491714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825500"/>
          </a:xfrm>
        </p:spPr>
        <p:txBody>
          <a:bodyPr/>
          <a:lstStyle/>
          <a:p>
            <a:r>
              <a:rPr lang="en-US" dirty="0" smtClean="0"/>
              <a:t>Partial shading connections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7" y="964692"/>
            <a:ext cx="6951865" cy="5607973"/>
          </a:xfrm>
        </p:spPr>
      </p:pic>
    </p:spTree>
    <p:extLst>
      <p:ext uri="{BB962C8B-B14F-4D97-AF65-F5344CB8AC3E}">
        <p14:creationId xmlns:p14="http://schemas.microsoft.com/office/powerpoint/2010/main" val="33014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92" y="949423"/>
            <a:ext cx="6999020" cy="564601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6178" y="177800"/>
            <a:ext cx="7544849" cy="606552"/>
          </a:xfrm>
        </p:spPr>
        <p:txBody>
          <a:bodyPr>
            <a:normAutofit fontScale="90000"/>
          </a:bodyPr>
          <a:lstStyle/>
          <a:p>
            <a:r>
              <a:rPr lang="en-US" dirty="0"/>
              <a:t>2 Cells in Series and Parallel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056" y="2724258"/>
            <a:ext cx="3330044" cy="1847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Series Max Power = 2 (W)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Parallel Max Power = 4 (W)</a:t>
            </a:r>
          </a:p>
        </p:txBody>
      </p:sp>
    </p:spTree>
    <p:extLst>
      <p:ext uri="{BB962C8B-B14F-4D97-AF65-F5344CB8AC3E}">
        <p14:creationId xmlns:p14="http://schemas.microsoft.com/office/powerpoint/2010/main" val="7049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982" y="44699"/>
            <a:ext cx="4902034" cy="714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Series Reverse Bias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56" y="920999"/>
            <a:ext cx="7461085" cy="5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818" y="329692"/>
            <a:ext cx="6468364" cy="787908"/>
          </a:xfrm>
        </p:spPr>
        <p:txBody>
          <a:bodyPr/>
          <a:lstStyle/>
          <a:p>
            <a:r>
              <a:rPr lang="en-US" dirty="0" smtClean="0"/>
              <a:t>DOE shading inputs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32487" y="1797049"/>
            <a:ext cx="3884613" cy="4133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2700" y="2586702"/>
            <a:ext cx="419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Uniform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36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60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72 cells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54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335" y="137934"/>
            <a:ext cx="3572764" cy="6736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36 cell panel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72" y="913142"/>
            <a:ext cx="6997291" cy="5644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2311400"/>
            <a:ext cx="3644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Series Max Power = 42 (W)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Parallel Max Power = 73 (W) </a:t>
            </a:r>
          </a:p>
        </p:txBody>
      </p:sp>
    </p:spTree>
    <p:extLst>
      <p:ext uri="{BB962C8B-B14F-4D97-AF65-F5344CB8AC3E}">
        <p14:creationId xmlns:p14="http://schemas.microsoft.com/office/powerpoint/2010/main" val="30891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117092"/>
            <a:ext cx="7729728" cy="118872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History</a:t>
            </a:r>
          </a:p>
          <a:p>
            <a:r>
              <a:rPr lang="en-US" dirty="0" smtClean="0"/>
              <a:t>Developing the Model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335" y="137934"/>
            <a:ext cx="3572764" cy="6736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60 cell panel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" y="2311400"/>
            <a:ext cx="3644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Series Max Power = 70 (W)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Parallel Max Power = 121 (W)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26" y="976642"/>
            <a:ext cx="6881435" cy="55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335" y="137934"/>
            <a:ext cx="3572764" cy="6736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72 cell panel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" y="2311400"/>
            <a:ext cx="3644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Series Max Power = 83 (W)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Parallel Max Power = 145 (W)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09" y="1027443"/>
            <a:ext cx="6882991" cy="55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29692"/>
            <a:ext cx="7729728" cy="1188720"/>
          </a:xfrm>
        </p:spPr>
        <p:txBody>
          <a:bodyPr/>
          <a:lstStyle/>
          <a:p>
            <a:r>
              <a:rPr lang="en-US" dirty="0" smtClean="0"/>
              <a:t>Power Differences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121878"/>
              </p:ext>
            </p:extLst>
          </p:nvPr>
        </p:nvGraphicFramePr>
        <p:xfrm>
          <a:off x="1381919" y="2232023"/>
          <a:ext cx="9428162" cy="35361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14081">
                  <a:extLst>
                    <a:ext uri="{9D8B030D-6E8A-4147-A177-3AD203B41FA5}">
                      <a16:colId xmlns:a16="http://schemas.microsoft.com/office/drawing/2014/main" val="2952303648"/>
                    </a:ext>
                  </a:extLst>
                </a:gridCol>
                <a:gridCol w="4714081">
                  <a:extLst>
                    <a:ext uri="{9D8B030D-6E8A-4147-A177-3AD203B41FA5}">
                      <a16:colId xmlns:a16="http://schemas.microsoft.com/office/drawing/2014/main" val="3813027374"/>
                    </a:ext>
                  </a:extLst>
                </a:gridCol>
              </a:tblGrid>
              <a:tr h="82311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Number of Cells in Module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Power Difference (W) (Parallel – Serial)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6361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31 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445602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60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51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6116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62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9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18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68" y="2803145"/>
            <a:ext cx="9021064" cy="26451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Parallel vs Serial connection doesn’t make a difference under uniform shading</a:t>
            </a:r>
          </a:p>
          <a:p>
            <a:r>
              <a:rPr lang="en-US" sz="2400" dirty="0" smtClean="0"/>
              <a:t>Parallel connection performs better under non uniform shading</a:t>
            </a:r>
          </a:p>
          <a:p>
            <a:r>
              <a:rPr lang="en-US" sz="2400" dirty="0" smtClean="0"/>
              <a:t>Shading a bigger contributor to solar performance than temperature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4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work/Publications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8220964" cy="314045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Journals</a:t>
            </a:r>
          </a:p>
          <a:p>
            <a:pPr lvl="1"/>
            <a:r>
              <a:rPr lang="en-US" sz="2000" dirty="0" smtClean="0"/>
              <a:t>IEEE explore</a:t>
            </a:r>
          </a:p>
          <a:p>
            <a:pPr lvl="1"/>
            <a:r>
              <a:rPr lang="en-US" sz="2000" dirty="0" smtClean="0"/>
              <a:t>Solar Energy Journal</a:t>
            </a:r>
          </a:p>
          <a:p>
            <a:r>
              <a:rPr lang="en-US" sz="2400" dirty="0" smtClean="0"/>
              <a:t>A more automated model for non-uniform shading</a:t>
            </a:r>
          </a:p>
          <a:p>
            <a:r>
              <a:rPr lang="en-US" sz="2400" dirty="0" smtClean="0"/>
              <a:t>Bypass diode configurations</a:t>
            </a:r>
          </a:p>
          <a:p>
            <a:r>
              <a:rPr lang="en-US" sz="2400" dirty="0" smtClean="0"/>
              <a:t>More connection configurations than straight series and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900" y="3219313"/>
            <a:ext cx="5600700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solar cell produces .5 volts</a:t>
            </a:r>
          </a:p>
          <a:p>
            <a:pPr marL="228600" indent="-228600" fontAlgn="base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Effects on power performance</a:t>
            </a:r>
          </a:p>
          <a:p>
            <a:pPr marL="685800" lvl="1" indent="-228600" fontAlgn="base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</a:p>
          <a:p>
            <a:pPr marL="685800" lvl="1" indent="-228600" fontAlgn="base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Partial Shading</a:t>
            </a:r>
          </a:p>
          <a:p>
            <a:pPr marL="685800" lvl="1" indent="-228600" fontAlgn="base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Series/Parallel Connectivity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Image result for solar cell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2940170"/>
            <a:ext cx="5934569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Shading Effects</a:t>
            </a:r>
            <a:endParaRPr lang="en-US" dirty="0"/>
          </a:p>
        </p:txBody>
      </p:sp>
      <p:pic>
        <p:nvPicPr>
          <p:cNvPr id="2050" name="Picture 2" descr="https://lh6.googleusercontent.com/T5NPkogeeCVhNxQhVXgg74fXK2bndgGZoIkwVoVeBYHXeFpjZWJw0Ox3agLCpotQdh0UHgu_6frr8mCdbIXXHxoX5QRHVtYLLESbt_ZZ1Irl3YpZpoEqIjQW7oFc81wzAjN8bpQXlahqVzts0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4" y="2246693"/>
            <a:ext cx="5457825" cy="41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olar cell conn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657905"/>
            <a:ext cx="4238625" cy="34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20567" y="6373252"/>
            <a:ext cx="560863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Thakkar, N. et al., 2010. A simple non-linear model for the effect of partial shade on PV systems. In </a:t>
            </a:r>
            <a:r>
              <a:rPr lang="en-US" sz="1050" i="1" dirty="0" smtClean="0"/>
              <a:t>Photovoltaic Specialists Conference (PVSC), 2010 35th IEEE</a:t>
            </a:r>
            <a:r>
              <a:rPr lang="en-US" sz="1050" i="0" dirty="0" smtClean="0"/>
              <a:t>. pp. 002321–002326.</a:t>
            </a:r>
          </a:p>
          <a:p>
            <a:r>
              <a:rPr lang="en-US" i="0" dirty="0" smtClean="0"/>
              <a:t/>
            </a:r>
            <a:br>
              <a:rPr lang="en-US" i="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shading effects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280412"/>
            <a:ext cx="6010275" cy="3981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90862" y="6261862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Chowdhury, S.R. &amp; </a:t>
            </a:r>
            <a:r>
              <a:rPr lang="en-US" sz="1050" dirty="0" err="1" smtClean="0"/>
              <a:t>Saha</a:t>
            </a:r>
            <a:r>
              <a:rPr lang="en-US" sz="1050" dirty="0" smtClean="0"/>
              <a:t>, H., 2010. Maximum power point tracking of partially shaded solar photovoltaic arrays. </a:t>
            </a:r>
            <a:r>
              <a:rPr lang="en-US" sz="1050" i="1" dirty="0" smtClean="0"/>
              <a:t>Solar energy materials and solar cells</a:t>
            </a:r>
            <a:r>
              <a:rPr lang="en-US" sz="1050" i="0" dirty="0" smtClean="0"/>
              <a:t>, 94(9), pp.1441–1447.</a:t>
            </a:r>
          </a:p>
          <a:p>
            <a:r>
              <a:rPr lang="en-US" i="0" dirty="0" smtClean="0"/>
              <a:t/>
            </a:r>
            <a:br>
              <a:rPr lang="en-US" i="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parallel connectivity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04" y="2425700"/>
            <a:ext cx="6997192" cy="360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60325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/>
              <a:t>Malathy</a:t>
            </a:r>
            <a:r>
              <a:rPr lang="en-US" sz="1000" dirty="0" smtClean="0"/>
              <a:t>, S. &amp; </a:t>
            </a:r>
            <a:r>
              <a:rPr lang="en-US" sz="1000" dirty="0" err="1" smtClean="0"/>
              <a:t>Ramaprabha</a:t>
            </a:r>
            <a:r>
              <a:rPr lang="en-US" sz="1000" dirty="0" smtClean="0"/>
              <a:t>, R., 2015. Comprehensive analysis on the role of array size and configuration on energy yield of photovoltaic systems under shaded conditions. </a:t>
            </a:r>
            <a:r>
              <a:rPr lang="en-US" sz="1000" i="1" dirty="0" smtClean="0"/>
              <a:t>Renewable and Sustainable Energy Reviews</a:t>
            </a:r>
            <a:r>
              <a:rPr lang="en-US" sz="1000" i="0" dirty="0" smtClean="0"/>
              <a:t>, 49, pp.672–679.</a:t>
            </a:r>
          </a:p>
          <a:p>
            <a:r>
              <a:rPr lang="en-US" i="0" dirty="0" smtClean="0"/>
              <a:t/>
            </a:r>
            <a:br>
              <a:rPr lang="en-US" i="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3" y="3276600"/>
            <a:ext cx="444246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37" y="3779120"/>
            <a:ext cx="5795263" cy="1152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85537" y="50918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 smtClean="0"/>
              <a:t>Peled</a:t>
            </a:r>
            <a:r>
              <a:rPr lang="en-US" sz="800" dirty="0" smtClean="0"/>
              <a:t>, A. &amp; </a:t>
            </a:r>
            <a:r>
              <a:rPr lang="en-US" sz="800" dirty="0" err="1" smtClean="0"/>
              <a:t>Appelbaum</a:t>
            </a:r>
            <a:r>
              <a:rPr lang="en-US" sz="800" dirty="0" smtClean="0"/>
              <a:t>, J., 2017. Enhancing the power output of PV modules by considering the view factor to sky effect and rearranging the interconnections of solar cells. </a:t>
            </a:r>
            <a:r>
              <a:rPr lang="en-US" sz="800" i="1" dirty="0" smtClean="0"/>
              <a:t>Progress in Photovoltaics: Research and Applications</a:t>
            </a:r>
            <a:r>
              <a:rPr lang="en-US" sz="800" i="0" dirty="0" smtClean="0"/>
              <a:t>, 25(9), pp.810–818.</a:t>
            </a:r>
          </a:p>
          <a:p>
            <a:r>
              <a:rPr lang="en-US" i="0" dirty="0" smtClean="0"/>
              <a:t/>
            </a:r>
            <a:br>
              <a:rPr lang="en-US" i="0" dirty="0" smtClean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73080" y="5295900"/>
            <a:ext cx="36957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/>
              <a:t>González-</a:t>
            </a:r>
            <a:r>
              <a:rPr lang="en-US" sz="1100" dirty="0" err="1" smtClean="0"/>
              <a:t>Longatt</a:t>
            </a:r>
            <a:r>
              <a:rPr lang="en-US" sz="1100" dirty="0" smtClean="0"/>
              <a:t>, F.M. &amp; others, 2005. Model of photovoltaic module in </a:t>
            </a:r>
            <a:r>
              <a:rPr lang="en-US" sz="1100" dirty="0" err="1" smtClean="0"/>
              <a:t>Matlab</a:t>
            </a:r>
            <a:r>
              <a:rPr lang="en-US" sz="1100" dirty="0" smtClean="0"/>
              <a:t>. </a:t>
            </a:r>
            <a:r>
              <a:rPr lang="en-US" sz="1100" i="1" dirty="0" smtClean="0"/>
              <a:t>Ii </a:t>
            </a:r>
            <a:r>
              <a:rPr lang="en-US" sz="1100" i="1" dirty="0" err="1" smtClean="0"/>
              <a:t>Cibelec</a:t>
            </a:r>
            <a:r>
              <a:rPr lang="en-US" sz="1100" i="0" dirty="0" smtClean="0"/>
              <a:t>, 2005, pp.1–5.</a:t>
            </a:r>
          </a:p>
          <a:p>
            <a:r>
              <a:rPr lang="en-US" i="0" dirty="0" smtClean="0"/>
              <a:t/>
            </a:r>
            <a:br>
              <a:rPr lang="en-US" i="0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054" y="329692"/>
            <a:ext cx="6112764" cy="470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08" y="964692"/>
            <a:ext cx="7141055" cy="55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510" y="165100"/>
            <a:ext cx="584289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 – Uniform shading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32350" y="824991"/>
            <a:ext cx="6445250" cy="5804408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584200" y="1592004"/>
            <a:ext cx="3594100" cy="39324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FACTORS</a:t>
            </a:r>
          </a:p>
          <a:p>
            <a:r>
              <a:rPr lang="en-US" dirty="0" smtClean="0"/>
              <a:t>Number of Cells</a:t>
            </a:r>
          </a:p>
          <a:p>
            <a:pPr lvl="1"/>
            <a:r>
              <a:rPr lang="en-US" dirty="0" smtClean="0"/>
              <a:t>36-72</a:t>
            </a:r>
          </a:p>
          <a:p>
            <a:r>
              <a:rPr lang="en-US" dirty="0" smtClean="0"/>
              <a:t>Shading Percentage</a:t>
            </a:r>
          </a:p>
          <a:p>
            <a:pPr lvl="1"/>
            <a:r>
              <a:rPr lang="en-US" dirty="0" smtClean="0"/>
              <a:t>0-100%</a:t>
            </a:r>
          </a:p>
          <a:p>
            <a:r>
              <a:rPr lang="en-US" dirty="0" smtClean="0"/>
              <a:t>Parallel or Serial</a:t>
            </a:r>
          </a:p>
          <a:p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- 62 – 52 ˚C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</a:t>
            </a:r>
          </a:p>
          <a:p>
            <a:r>
              <a:rPr lang="en-US" dirty="0" smtClean="0"/>
              <a:t>Maximum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149</TotalTime>
  <Words>476</Words>
  <Application>Microsoft Office PowerPoint</Application>
  <PresentationFormat>Widescreen</PresentationFormat>
  <Paragraphs>95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MT</vt:lpstr>
      <vt:lpstr>Segoe UI</vt:lpstr>
      <vt:lpstr>Times New Roman</vt:lpstr>
      <vt:lpstr>Parcel</vt:lpstr>
      <vt:lpstr>Solar Shading optimization</vt:lpstr>
      <vt:lpstr>Outline</vt:lpstr>
      <vt:lpstr>Background</vt:lpstr>
      <vt:lpstr>Partial Shading Effects</vt:lpstr>
      <vt:lpstr>Partial shading effects</vt:lpstr>
      <vt:lpstr>Serial parallel connectivity</vt:lpstr>
      <vt:lpstr>Modeling</vt:lpstr>
      <vt:lpstr>single cell</vt:lpstr>
      <vt:lpstr>DOE – Uniform shading</vt:lpstr>
      <vt:lpstr>Parameter estimates</vt:lpstr>
      <vt:lpstr>Goodness of fit</vt:lpstr>
      <vt:lpstr>Optimization profiler</vt:lpstr>
      <vt:lpstr>2 cells in series and parallel</vt:lpstr>
      <vt:lpstr>Partial shading of individual cells</vt:lpstr>
      <vt:lpstr>Partial shading connections</vt:lpstr>
      <vt:lpstr>2 Cells in Series and Parallel </vt:lpstr>
      <vt:lpstr>Series Reverse Bias</vt:lpstr>
      <vt:lpstr>DOE shading inputs</vt:lpstr>
      <vt:lpstr>36 cell panel</vt:lpstr>
      <vt:lpstr>60 cell panel</vt:lpstr>
      <vt:lpstr>72 cell panel</vt:lpstr>
      <vt:lpstr>Power Differences</vt:lpstr>
      <vt:lpstr>Conclusions</vt:lpstr>
      <vt:lpstr>Future work/Publications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Shading optimization</dc:title>
  <dc:creator>Justin Roberts</dc:creator>
  <cp:lastModifiedBy>Justin Roberts</cp:lastModifiedBy>
  <cp:revision>18</cp:revision>
  <dcterms:created xsi:type="dcterms:W3CDTF">2018-04-21T01:40:54Z</dcterms:created>
  <dcterms:modified xsi:type="dcterms:W3CDTF">2018-04-21T04:10:49Z</dcterms:modified>
</cp:coreProperties>
</file>